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6" r:id="rId1"/>
    <p:sldMasterId id="2147484433" r:id="rId2"/>
    <p:sldMasterId id="2147484454" r:id="rId3"/>
    <p:sldMasterId id="2147484459" r:id="rId4"/>
  </p:sldMasterIdLst>
  <p:notesMasterIdLst>
    <p:notesMasterId r:id="rId11"/>
  </p:notesMasterIdLst>
  <p:handoutMasterIdLst>
    <p:handoutMasterId r:id="rId12"/>
  </p:handoutMasterIdLst>
  <p:sldIdLst>
    <p:sldId id="1011" r:id="rId5"/>
    <p:sldId id="1033" r:id="rId6"/>
    <p:sldId id="1034" r:id="rId7"/>
    <p:sldId id="1036" r:id="rId8"/>
    <p:sldId id="1037" r:id="rId9"/>
    <p:sldId id="1032" r:id="rId10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47" userDrawn="1">
          <p15:clr>
            <a:srgbClr val="A4A3A4"/>
          </p15:clr>
        </p15:guide>
        <p15:guide id="8" orient="horz" pos="3929" userDrawn="1">
          <p15:clr>
            <a:srgbClr val="A4A3A4"/>
          </p15:clr>
        </p15:guide>
        <p15:guide id="11" pos="2631" userDrawn="1">
          <p15:clr>
            <a:srgbClr val="A4A3A4"/>
          </p15:clr>
        </p15:guide>
        <p15:guide id="14" pos="869" userDrawn="1">
          <p15:clr>
            <a:srgbClr val="A4A3A4"/>
          </p15:clr>
        </p15:guide>
        <p15:guide id="15" pos="7497" userDrawn="1">
          <p15:clr>
            <a:srgbClr val="A4A3A4"/>
          </p15:clr>
        </p15:guide>
        <p15:guide id="16" pos="483" userDrawn="1">
          <p15:clr>
            <a:srgbClr val="A4A3A4"/>
          </p15:clr>
        </p15:guide>
        <p15:guide id="20" orient="horz" pos="2863" userDrawn="1">
          <p15:clr>
            <a:srgbClr val="A4A3A4"/>
          </p15:clr>
        </p15:guide>
        <p15:guide id="22" orient="horz" pos="1215" userDrawn="1">
          <p15:clr>
            <a:srgbClr val="A4A3A4"/>
          </p15:clr>
        </p15:guide>
        <p15:guide id="24" pos="571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F8E247-9A57-E1C6-83BC-1D6097552A1F}" name="Valerie Kgasoe" initials="VK" userId="S::VKgasoe@csir.co.za::8c40436c-5dc3-4632-843c-962cbd2050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C50"/>
    <a:srgbClr val="27BFD6"/>
    <a:srgbClr val="2886C7"/>
    <a:srgbClr val="4A7EBB"/>
    <a:srgbClr val="012D50"/>
    <a:srgbClr val="CCECFF"/>
    <a:srgbClr val="17A5D9"/>
    <a:srgbClr val="82AE19"/>
    <a:srgbClr val="37ACC0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7" autoAdjust="0"/>
    <p:restoredTop sz="94343" autoAdjust="0"/>
  </p:normalViewPr>
  <p:slideViewPr>
    <p:cSldViewPr snapToGrid="0">
      <p:cViewPr varScale="1">
        <p:scale>
          <a:sx n="108" d="100"/>
          <a:sy n="108" d="100"/>
        </p:scale>
        <p:origin x="720" y="102"/>
      </p:cViewPr>
      <p:guideLst>
        <p:guide orient="horz" pos="4247"/>
        <p:guide orient="horz" pos="3929"/>
        <p:guide pos="2631"/>
        <p:guide pos="869"/>
        <p:guide pos="7497"/>
        <p:guide pos="483"/>
        <p:guide orient="horz" pos="2863"/>
        <p:guide orient="horz" pos="1215"/>
        <p:guide pos="5713"/>
      </p:guideLst>
    </p:cSldViewPr>
  </p:slideViewPr>
  <p:outlineViewPr>
    <p:cViewPr>
      <p:scale>
        <a:sx n="33" d="100"/>
        <a:sy n="33" d="100"/>
      </p:scale>
      <p:origin x="0" y="1733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F872D9-ABEE-B74B-8683-8CDD7C985F27}" type="datetimeFigureOut">
              <a:rPr lang="en-US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91CD02-3BF6-D44C-BD2D-3C72560CC6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A197FB-2522-9C4C-81BC-460BF39286BB}" type="datetimeFigureOut">
              <a:rPr lang="en-GB"/>
              <a:pPr/>
              <a:t>22/11/2024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F3A465-5FAC-C040-AD63-400143405B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75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65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6C8565EB-563C-DC4D-846E-244983B5C974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18" y="5638718"/>
            <a:ext cx="2598909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D4542B43-6259-B840-8535-2712B47E50DE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40" y="78513"/>
            <a:ext cx="10972800" cy="9731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C4B21C5C-8141-7940-901A-CFD51C88CAA9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18" y="5638718"/>
            <a:ext cx="2598909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40" y="78513"/>
            <a:ext cx="10972800" cy="9731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55C5FD65-1417-934F-AC5A-F13D9E7C2F1E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40" y="78513"/>
            <a:ext cx="10972800" cy="9731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47FF-793C-4648-ADD1-B0E78AA8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0445-9B46-44CE-8125-7E66BB26A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57DA9-C69B-4548-91E2-0AD6AB6F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56A5-FF34-4AFA-A012-B36EF2D9FA9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EBDD7-E199-4E52-A9EB-A5B15586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2D23-EDB4-45A2-85FD-5770BB96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501-C6DD-4996-9090-6604C510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9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4276"/>
            <a:ext cx="10972800" cy="114300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0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6"/>
            <a:ext cx="781877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83B02B-407A-AC49-A2ED-9DEDDEE94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3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3F01C7-83F6-FD46-A1EF-CF16E1EE6A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88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8"/>
            <a:ext cx="781877" cy="313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4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83" r:id="rId2"/>
    <p:sldLayoutId id="214748448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06C7B-B2D4-E647-8F3D-0B006AC455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8"/>
            <a:ext cx="781877" cy="313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81" r:id="rId2"/>
    <p:sldLayoutId id="2147484482" r:id="rId3"/>
    <p:sldLayoutId id="2147484485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8"/>
            <a:ext cx="781877" cy="313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724B9-C60F-5144-82FC-877E71D34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33419"/>
            <a:ext cx="9144000" cy="8089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1633419"/>
            <a:ext cx="9144000" cy="8089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760" y="1842219"/>
            <a:ext cx="595648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Data Principles</a:t>
            </a:r>
            <a:endParaRPr lang="en-ZA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Update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27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November 2024</a:t>
            </a:r>
            <a:endParaRPr lang="en-ZA" sz="3200" b="1" dirty="0">
              <a:solidFill>
                <a:srgbClr val="27BF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BE325-764D-C74B-A4F7-CBD6C00C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Engagements</a:t>
            </a: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2F477F6-F03E-F638-29D8-DE5BE4C91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190791"/>
              </p:ext>
            </p:extLst>
          </p:nvPr>
        </p:nvGraphicFramePr>
        <p:xfrm>
          <a:off x="977014" y="1520716"/>
          <a:ext cx="1098273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227">
                  <a:extLst>
                    <a:ext uri="{9D8B030D-6E8A-4147-A177-3AD203B41FA5}">
                      <a16:colId xmlns:a16="http://schemas.microsoft.com/office/drawing/2014/main" val="2791101500"/>
                    </a:ext>
                  </a:extLst>
                </a:gridCol>
                <a:gridCol w="1680201">
                  <a:extLst>
                    <a:ext uri="{9D8B030D-6E8A-4147-A177-3AD203B41FA5}">
                      <a16:colId xmlns:a16="http://schemas.microsoft.com/office/drawing/2014/main" val="737647646"/>
                    </a:ext>
                  </a:extLst>
                </a:gridCol>
                <a:gridCol w="7657311">
                  <a:extLst>
                    <a:ext uri="{9D8B030D-6E8A-4147-A177-3AD203B41FA5}">
                      <a16:colId xmlns:a16="http://schemas.microsoft.com/office/drawing/2014/main" val="3091851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Light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Helvetica Light"/>
                        </a:rPr>
                        <a:t>Organisation</a:t>
                      </a:r>
                      <a:r>
                        <a:rPr lang="en-US" dirty="0">
                          <a:latin typeface="Helvetica Light"/>
                        </a:rPr>
                        <a:t>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Light"/>
                        </a:rPr>
                        <a:t>Progress to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50318"/>
                  </a:ext>
                </a:extLst>
              </a:tr>
              <a:tr h="33758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elvetica Light"/>
                        </a:rPr>
                        <a:t>Involved</a:t>
                      </a:r>
                      <a:r>
                        <a:rPr lang="en-US" sz="1400" dirty="0">
                          <a:latin typeface="Helvetica Light"/>
                        </a:rPr>
                        <a:t> /Consulted / Informed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Light"/>
                        </a:rPr>
                        <a:t>Municipalities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u="sng" dirty="0">
                          <a:latin typeface="Helvetica Light"/>
                        </a:rPr>
                        <a:t>Primary Metro List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Helvetica Light"/>
                        </a:rPr>
                        <a:t>eThekwini Metro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  <a:latin typeface="Helvetica Light"/>
                        </a:rPr>
                        <a:t> </a:t>
                      </a:r>
                      <a:r>
                        <a:rPr lang="en-US" sz="1200" dirty="0">
                          <a:latin typeface="Helvetica Light"/>
                        </a:rPr>
                        <a:t>– City of Durban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Light"/>
                        </a:rPr>
                        <a:t>City of Cape Town Metro– IKM Office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Light"/>
                        </a:rPr>
                        <a:t>Western Cape Province </a:t>
                      </a:r>
                      <a:r>
                        <a:rPr lang="en-US" sz="1200" b="0" dirty="0">
                          <a:latin typeface="Helvetica Light"/>
                        </a:rPr>
                        <a:t>– Provincial Data Office: Data Governance, Policy and Legislation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Helvetica Light"/>
                        </a:rPr>
                        <a:t>City of Johannesburg Metro</a:t>
                      </a:r>
                      <a:r>
                        <a:rPr lang="en-US" sz="1200" b="1" dirty="0">
                          <a:latin typeface="Helvetica Light"/>
                        </a:rPr>
                        <a:t>–  </a:t>
                      </a:r>
                      <a:r>
                        <a:rPr lang="en-US" sz="1200" b="0" dirty="0">
                          <a:latin typeface="Helvetica Light"/>
                        </a:rPr>
                        <a:t>IKM - Smart City Office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US" sz="1200" b="1" dirty="0">
                        <a:latin typeface="Helvetica Light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200" b="1" u="sng" dirty="0">
                          <a:latin typeface="Helvetica Light"/>
                        </a:rPr>
                        <a:t>Secondary List</a:t>
                      </a:r>
                    </a:p>
                    <a:p>
                      <a:pPr marL="342900" marR="0" lvl="0" indent="-342900" algn="l" defTabSz="9142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Light"/>
                        </a:rPr>
                        <a:t>City of Ekurhuleni Metro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Light"/>
                        </a:rPr>
                        <a:t>City of Tshwane Metro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latin typeface="Helvetica Light"/>
                        </a:rPr>
                        <a:t>Enterprise Data Architecture Framework</a:t>
                      </a:r>
                    </a:p>
                    <a:p>
                      <a:pPr marL="342969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Helvetica Light"/>
                        </a:rPr>
                        <a:t>Cape Winelands District</a:t>
                      </a:r>
                    </a:p>
                    <a:p>
                      <a:pPr marL="342969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Light"/>
                        </a:rPr>
                        <a:t>Garden Route District</a:t>
                      </a:r>
                    </a:p>
                    <a:p>
                      <a:pPr marL="342969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B050"/>
                          </a:solidFill>
                          <a:latin typeface="Helvetica Light"/>
                          <a:ea typeface="+mn-ea"/>
                          <a:cs typeface="+mn-cs"/>
                        </a:rPr>
                        <a:t>Makana Municipality </a:t>
                      </a:r>
                      <a:r>
                        <a:rPr lang="en-US" sz="1200" b="1" dirty="0">
                          <a:latin typeface="Helvetica Light"/>
                        </a:rPr>
                        <a:t>– </a:t>
                      </a:r>
                      <a:r>
                        <a:rPr lang="en-US" sz="1200" b="0" dirty="0">
                          <a:latin typeface="Helvetica Light"/>
                        </a:rPr>
                        <a:t>Kagiso Trust</a:t>
                      </a:r>
                    </a:p>
                    <a:p>
                      <a:pPr marL="800169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200" b="0" dirty="0">
                          <a:latin typeface="Helvetica Light"/>
                        </a:rPr>
                        <a:t>Sarah Baartman District</a:t>
                      </a:r>
                    </a:p>
                    <a:p>
                      <a:pPr marL="800169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200" b="0" dirty="0">
                          <a:latin typeface="Helvetica Light"/>
                        </a:rPr>
                        <a:t>Nelson Mandela Bay Metro (ECDC)</a:t>
                      </a:r>
                    </a:p>
                    <a:p>
                      <a:pPr marL="800169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200" b="0" dirty="0">
                          <a:latin typeface="Helvetica Light"/>
                        </a:rPr>
                        <a:t>Buffalo City Metro (ECDC)</a:t>
                      </a:r>
                    </a:p>
                    <a:p>
                      <a:pPr marL="69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b="0" dirty="0">
                        <a:latin typeface="Helvetica Light"/>
                      </a:endParaRPr>
                    </a:p>
                    <a:p>
                      <a:pPr marL="0" marR="0" lvl="0" indent="0" algn="l" defTabSz="9142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u="sng" kern="120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NGOs</a:t>
                      </a:r>
                    </a:p>
                    <a:p>
                      <a:pPr marL="342969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dirty="0">
                          <a:latin typeface="Helvetica Light"/>
                        </a:rPr>
                        <a:t>Kagiso Trust</a:t>
                      </a:r>
                    </a:p>
                    <a:p>
                      <a:pPr marL="342969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dirty="0">
                          <a:latin typeface="Helvetica Light"/>
                        </a:rPr>
                        <a:t>Open Cities Lab</a:t>
                      </a:r>
                    </a:p>
                    <a:p>
                      <a:pPr marL="342969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dirty="0">
                          <a:latin typeface="Helvetica Light"/>
                        </a:rPr>
                        <a:t>GIZ (Germany)</a:t>
                      </a:r>
                    </a:p>
                    <a:p>
                      <a:pPr marL="342969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dirty="0">
                          <a:latin typeface="Helvetica Light"/>
                        </a:rPr>
                        <a:t>FCDO (British High Commission)</a:t>
                      </a:r>
                    </a:p>
                    <a:p>
                      <a:pPr marL="342969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dirty="0">
                          <a:latin typeface="Helvetica Light"/>
                        </a:rPr>
                        <a:t>Open Data Institute (UK)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207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30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275BDE-DE72-8849-9010-E0BA967C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Joburg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E1E507-CF3B-8045-8ADE-2087EF32F84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Use Case: Safety and Services Provisioning</a:t>
            </a:r>
          </a:p>
          <a:p>
            <a:r>
              <a:rPr lang="en-US" dirty="0"/>
              <a:t>CCTV data to be </a:t>
            </a:r>
            <a:r>
              <a:rPr lang="en-US" dirty="0" err="1"/>
              <a:t>utilised</a:t>
            </a:r>
            <a:r>
              <a:rPr lang="en-US" dirty="0"/>
              <a:t> for Safety and Services </a:t>
            </a:r>
          </a:p>
          <a:p>
            <a:r>
              <a:rPr lang="en-US" dirty="0"/>
              <a:t>CoJ to be used as an example Use Case for other Municipalities</a:t>
            </a:r>
          </a:p>
        </p:txBody>
      </p:sp>
    </p:spTree>
    <p:extLst>
      <p:ext uri="{BB962C8B-B14F-4D97-AF65-F5344CB8AC3E}">
        <p14:creationId xmlns:p14="http://schemas.microsoft.com/office/powerpoint/2010/main" val="149448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632F72-33F6-2048-E3D5-81F8F78D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eThekwini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3B56C3-DEAC-3F2C-B695-57F5A665C8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9003" y="894124"/>
            <a:ext cx="11051116" cy="4159720"/>
          </a:xfrm>
        </p:spPr>
        <p:txBody>
          <a:bodyPr/>
          <a:lstStyle/>
          <a:p>
            <a:r>
              <a:rPr lang="en-US" sz="1800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on-line Teams workshop </a:t>
            </a:r>
            <a:r>
              <a:rPr lang="en-US" sz="1800" kern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Data Strategy – Community Practice held on 27 August 2024</a:t>
            </a:r>
          </a:p>
          <a:p>
            <a:r>
              <a:rPr lang="en-US" sz="1800" kern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eThekwini and Open Cities Lab </a:t>
            </a: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Open Data Institute (ODI) – Ben Snaith from UK</a:t>
            </a:r>
            <a:endParaRPr lang="en-US" sz="1800" kern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further development and deployment of Open Data within their departments.</a:t>
            </a:r>
          </a:p>
          <a:p>
            <a:r>
              <a:rPr lang="en-US" sz="1800" kern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</a:t>
            </a:r>
            <a:r>
              <a:rPr lang="en-US" sz="1800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Open Data utilization to provide better services in UK (London) and Bangkok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B1BBD-22FF-4232-F3CB-569F96182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81" y="2800350"/>
            <a:ext cx="3281892" cy="1820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F11A86-310C-46CE-0794-083464C95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2800350"/>
            <a:ext cx="3400425" cy="1860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FEBABF-9528-7092-E5E2-9AE4BD531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683" y="2800350"/>
            <a:ext cx="3281893" cy="1875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AF6538-6AAA-B3B9-1C0F-3CFCCDCC8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360" y="4854621"/>
            <a:ext cx="2919413" cy="1643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D2BC82-CE12-AFBD-AE23-0669B1B7B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866" y="4850415"/>
            <a:ext cx="3281893" cy="19118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FA5F3A-B20C-3D43-9197-6D02909B6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683" y="4850415"/>
            <a:ext cx="3294641" cy="18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D7B1-0427-DD59-ABD8-F82ED17F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 Winelands District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CA4ED-E86D-55E1-36A5-62D78757BA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00050">
              <a:lnSpc>
                <a:spcPct val="107000"/>
              </a:lnSpc>
              <a:buFont typeface="+mj-lt"/>
              <a:buAutoNum type="arabicPeriod"/>
            </a:pPr>
            <a:r>
              <a:rPr lang="en-US" sz="1300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Initiated multiple sessions with the 20 district municipal departments and we are now finalizing the Data Governance report with recommendations:</a:t>
            </a:r>
            <a:endParaRPr lang="en-US" sz="1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100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06 March 2024: Project, Transport, Roads, ICT, Maintenance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100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14 March: SED, Transport, MHS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100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12 March: Disaster Mngt, Fire Services, Spatial Planning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100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08 May: Administration, Sport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100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27 June: SCM, BTO, Communication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100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28 June: IDP, Performance &amp; Risk Management, HR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US" sz="1100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11 September: BTO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2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8575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17919703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16078</TotalTime>
  <Words>301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Arial</vt:lpstr>
      <vt:lpstr>Calibri</vt:lpstr>
      <vt:lpstr>Helvetica Light</vt:lpstr>
      <vt:lpstr>6_Office Theme</vt:lpstr>
      <vt:lpstr>9_Office Theme</vt:lpstr>
      <vt:lpstr>10_Office Theme</vt:lpstr>
      <vt:lpstr>11_Office Theme</vt:lpstr>
      <vt:lpstr>PowerPoint Presentation</vt:lpstr>
      <vt:lpstr>Stakeholder Engagements</vt:lpstr>
      <vt:lpstr>City of Joburg</vt:lpstr>
      <vt:lpstr>eThekwini </vt:lpstr>
      <vt:lpstr>Cape Winelands District </vt:lpstr>
      <vt:lpstr>Thank you</vt:lpstr>
    </vt:vector>
  </TitlesOfParts>
  <Company>CSIR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Ndumiso Cingo</dc:creator>
  <cp:lastModifiedBy>Zaaid du Toit</cp:lastModifiedBy>
  <cp:revision>1310</cp:revision>
  <cp:lastPrinted>2020-02-07T12:20:52Z</cp:lastPrinted>
  <dcterms:created xsi:type="dcterms:W3CDTF">2018-07-05T10:54:25Z</dcterms:created>
  <dcterms:modified xsi:type="dcterms:W3CDTF">2024-11-22T10:06:00Z</dcterms:modified>
</cp:coreProperties>
</file>